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5DE7A3-93C7-4DB2-A31C-08597C100A96}">
  <a:tblStyle styleId="{2B5DE7A3-93C7-4DB2-A31C-08597C100A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correspondent.com/733/the-most-important-invention-of-the-20th-century-keeps-us-alive-but-is-killing-the-environment-the-solution-eat-less-meat" TargetMode="External"/><Relationship Id="rId3" Type="http://schemas.openxmlformats.org/officeDocument/2006/relationships/hyperlink" Target="https://thecorrespondent.com/733/the-most-important-invention-of-the-20th-century-keeps-us-alive-but-is-killing-the-environment-the-solution-eat-less-mea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design project was modular distributed ammonia synthesis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</a:rPr>
              <a:t>          </a:t>
            </a:r>
            <a:r>
              <a:rPr lang="en">
                <a:solidFill>
                  <a:schemeClr val="dk1"/>
                </a:solidFill>
              </a:rPr>
              <a:t>Ammonia synthesis.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</a:rPr>
              <a:t> Very important precursor to different fertilizers such as ammonium nitrate, urea, and ammonium phosphate.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§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chemeClr val="dk1"/>
                </a:solidFill>
              </a:rPr>
              <a:t>40% of worlds ammonia supply is converted to Urea`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§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chemeClr val="dk1"/>
                </a:solidFill>
              </a:rPr>
              <a:t>In 2015,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3.5 billion / 7.3 billion</a:t>
            </a:r>
            <a:r>
              <a:rPr lang="en">
                <a:solidFill>
                  <a:schemeClr val="dk1"/>
                </a:solidFill>
              </a:rPr>
              <a:t> were fed by synthetic fertilizers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</a:rPr>
              <a:t>Also used as a precursor to nitric acid, hydrogen cyanide, and various types of plastics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</a:rPr>
              <a:t>          </a:t>
            </a:r>
            <a:r>
              <a:rPr lang="en">
                <a:solidFill>
                  <a:schemeClr val="dk1"/>
                </a:solidFill>
              </a:rPr>
              <a:t>Distributed so production doesn’t have to be at a single location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</a:rPr>
              <a:t>Majority of USA ammonia supply is in gulf host with NG.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</a:rPr>
              <a:t>The farther away you live from gulf cost the more you have to pay for transportation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§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chemeClr val="dk1"/>
                </a:solidFill>
              </a:rPr>
              <a:t>Ammonia can benefit greatly from a distributed process because ammonia itself is extremely dangerous and therefore expensive to transport.</a:t>
            </a:r>
            <a:endParaRPr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·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§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chemeClr val="dk1"/>
                </a:solidFill>
              </a:rPr>
              <a:t>Depending on how many metric tons needs to be transported a year, a distributed approach can become much more viable.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</a:rPr>
              <a:t>          </a:t>
            </a:r>
            <a:r>
              <a:rPr lang="en">
                <a:solidFill>
                  <a:schemeClr val="dk1"/>
                </a:solidFill>
              </a:rPr>
              <a:t>Modular designs allow significant more flexibility to scale with demand or profitability than a conventional plant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4cc81833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4cc81833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56277068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56277068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56277068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56277068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6020697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6020697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67292814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67292814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67292814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67292814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67292814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67292814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5627706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5627706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rid of sheets of math. Do 1 table.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5627706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5627706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67292814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67292814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5627706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5627706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was our first version of our process based on our chosen reaction pathway. The reaction pathway described in the main paper did electrolysis of MgCl2.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After splitting it, magnesium reacts with pure nitrogen to make Mg3N2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chlorine reacts with water to form hydrochloric acid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making hydrochloric acid, it is reacted to make ammonium chloride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Solid ammonium chloride and solid magnesium nitrate regenerate solid magnesium chloride and gaseous ammonium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stoich of the main reaction is:</a:t>
            </a:r>
            <a:endParaRPr/>
          </a:p>
          <a:p>
            <a:pPr indent="127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Mg3N2 + 6 NH4Cl -&gt; 3MgCL2 + 8NH3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performing a steady state material balance, it was obvious that at the scale of ammonia we were producing (2mtpd), the size of the main reactor was huge due to the of the 8 moles of Nh3 we are producing, 6 is from ammonium chloride.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67292814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67292814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67292814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67292814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58ad302e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58ad302e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63ec707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63ec707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58ad302e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58ad302e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562770683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56277068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4cc81833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4cc81833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61822312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61822312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possible upgrade is to use a </a:t>
            </a:r>
            <a:r>
              <a:rPr lang="en"/>
              <a:t>catalytic</a:t>
            </a:r>
            <a:r>
              <a:rPr lang="en"/>
              <a:t> membrane reactor instead of a plug flow reactor. If we could manage to get polycrystalline beta-silicon carbide as an adsorbent inside the reactor, we could generate anhydrous Cl2, and avoid needing to buy PSA 102.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4cc81833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4cc81833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 of the world’s ammonia is converted into urea, as urea is safer and easier to store. Ammonia is typically stored in a pressurized and sometimes refrigerated tank, while urea is a solid and doesn’t require any special storage conditions. Producing urea could reduce safety issues during production, transportation, and to the end user.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6020697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6020697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process we decided to simulate for our base case. The first objective was to calculate the non steady state material balance.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4cc81833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4cc81833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60206972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6020697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61822312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61822312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52.png"/><Relationship Id="rId5" Type="http://schemas.openxmlformats.org/officeDocument/2006/relationships/image" Target="../media/image37.png"/><Relationship Id="rId6" Type="http://schemas.openxmlformats.org/officeDocument/2006/relationships/image" Target="../media/image1.png"/><Relationship Id="rId7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0" Type="http://schemas.openxmlformats.org/officeDocument/2006/relationships/image" Target="../media/image12.png"/><Relationship Id="rId9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11" Type="http://schemas.openxmlformats.org/officeDocument/2006/relationships/image" Target="../media/image30.png"/><Relationship Id="rId10" Type="http://schemas.openxmlformats.org/officeDocument/2006/relationships/image" Target="../media/image23.png"/><Relationship Id="rId9" Type="http://schemas.openxmlformats.org/officeDocument/2006/relationships/image" Target="../media/image4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Distributed Ammonia Synthesis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Riley Barth &amp; Hunter Violette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25" y="152400"/>
            <a:ext cx="8289351" cy="488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25" y="152400"/>
            <a:ext cx="8289351" cy="488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52400" y="140225"/>
            <a:ext cx="50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Inlet </a:t>
            </a:r>
            <a:r>
              <a:rPr lang="en"/>
              <a:t>Flows at Steady State (mtpd)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9713"/>
            <a:ext cx="8839204" cy="322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52400" y="140225"/>
            <a:ext cx="534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Outlet Flows at </a:t>
            </a:r>
            <a:r>
              <a:rPr lang="en"/>
              <a:t>Steady State (mtpd)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125"/>
            <a:ext cx="8839204" cy="375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152400" y="81900"/>
            <a:ext cx="554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 State Material Balance (mtpd)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4600"/>
            <a:ext cx="8196424" cy="2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825" y="3207450"/>
            <a:ext cx="3994649" cy="16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type="title"/>
          </p:nvPr>
        </p:nvSpPr>
        <p:spPr>
          <a:xfrm>
            <a:off x="357275" y="3718238"/>
            <a:ext cx="38190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</a:t>
            </a:r>
            <a:r>
              <a:rPr lang="en"/>
              <a:t>Steady State Material Balance (mtpd)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7150"/>
            <a:ext cx="9082651" cy="248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50" y="152400"/>
            <a:ext cx="661097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8513" y="654600"/>
            <a:ext cx="5366975" cy="1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44300" y="1303125"/>
            <a:ext cx="19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8225"/>
            <a:ext cx="8839200" cy="112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150" y="836097"/>
            <a:ext cx="4728699" cy="1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150" y="3089460"/>
            <a:ext cx="4728701" cy="48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type="title"/>
          </p:nvPr>
        </p:nvSpPr>
        <p:spPr>
          <a:xfrm>
            <a:off x="413850" y="1260375"/>
            <a:ext cx="22884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Heat of formation for each</a:t>
            </a:r>
            <a:r>
              <a:rPr lang="en" sz="1800"/>
              <a:t> </a:t>
            </a:r>
            <a:r>
              <a:rPr lang="en" sz="1800"/>
              <a:t>component in reaction</a:t>
            </a:r>
            <a:endParaRPr sz="1800"/>
          </a:p>
        </p:txBody>
      </p:sp>
      <p:sp>
        <p:nvSpPr>
          <p:cNvPr id="168" name="Google Shape;168;p27"/>
          <p:cNvSpPr txBox="1"/>
          <p:nvPr>
            <p:ph type="title"/>
          </p:nvPr>
        </p:nvSpPr>
        <p:spPr>
          <a:xfrm>
            <a:off x="615150" y="3077531"/>
            <a:ext cx="18858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Heat of reaction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8"/>
          <p:cNvGraphicFramePr/>
          <p:nvPr/>
        </p:nvGraphicFramePr>
        <p:xfrm>
          <a:off x="4192025" y="126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{2B5DE7A3-93C7-4DB2-A31C-08597C100A96}</a:tableStyleId>
              </a:tblPr>
              <a:tblGrid>
                <a:gridCol w="1083850"/>
                <a:gridCol w="1083850"/>
                <a:gridCol w="1083850"/>
                <a:gridCol w="1083850"/>
              </a:tblGrid>
              <a:tr h="5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Reagents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Heat of Reaction (kJ/mol)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EL-101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MgCl2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Mg +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631.15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R-101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Cl2 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H2O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 HCl +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1.5 O2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122.315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R-102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 Mg 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Mg3N2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-467.5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R-103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Mg3N2 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HCl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 NH3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-998.684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4" name="Google Shape;174;p28"/>
          <p:cNvSpPr txBox="1"/>
          <p:nvPr>
            <p:ph type="title"/>
          </p:nvPr>
        </p:nvSpPr>
        <p:spPr>
          <a:xfrm>
            <a:off x="429175" y="1608138"/>
            <a:ext cx="35448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Process is exothermic overall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Assume 60% transfer of exothermic heat to endothermic unit operations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Efficient in heat integration can substantially enhance return on </a:t>
            </a:r>
            <a:r>
              <a:rPr lang="en" sz="1600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investment</a:t>
            </a:r>
            <a:r>
              <a:rPr lang="en" sz="1600">
                <a:solidFill>
                  <a:srgbClr val="ECECE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25" y="152400"/>
            <a:ext cx="36305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31974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Cost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</a:t>
            </a:r>
            <a:r>
              <a:rPr lang="en"/>
              <a:t> </a:t>
            </a:r>
            <a:r>
              <a:rPr lang="en"/>
              <a:t>Unit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625" y="152400"/>
            <a:ext cx="55404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25386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 Cost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 Unit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68638" y="402850"/>
            <a:ext cx="24519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Utility</a:t>
            </a:r>
            <a:endParaRPr/>
          </a:p>
        </p:txBody>
      </p:sp>
      <p:graphicFrame>
        <p:nvGraphicFramePr>
          <p:cNvPr id="192" name="Google Shape;192;p31"/>
          <p:cNvGraphicFramePr/>
          <p:nvPr/>
        </p:nvGraphicFramePr>
        <p:xfrm>
          <a:off x="233675" y="120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{2B5DE7A3-93C7-4DB2-A31C-08597C100A96}</a:tableStyleId>
              </a:tblPr>
              <a:tblGrid>
                <a:gridCol w="1250175"/>
                <a:gridCol w="1250175"/>
                <a:gridCol w="1250175"/>
                <a:gridCol w="1250175"/>
                <a:gridCol w="1250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Process State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Stream Factor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 ($/hr)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 ($/year)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Startup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72.4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1,013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Steady State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.99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125,851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31"/>
          <p:cNvSpPr txBox="1"/>
          <p:nvPr>
            <p:ph type="title"/>
          </p:nvPr>
        </p:nvSpPr>
        <p:spPr>
          <a:xfrm>
            <a:off x="233675" y="3039975"/>
            <a:ext cx="57567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&gt;5x cheaper to operate at steady state than startup per hour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Assumes 14 startup days and 360 operational days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" y="39325"/>
            <a:ext cx="9061325" cy="495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450" y="849575"/>
            <a:ext cx="2966200" cy="367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04" y="939660"/>
            <a:ext cx="4750300" cy="349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853" y="928075"/>
            <a:ext cx="4651009" cy="3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850"/>
            <a:ext cx="8839197" cy="325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1850"/>
            <a:ext cx="8916273" cy="33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type="title"/>
          </p:nvPr>
        </p:nvSpPr>
        <p:spPr>
          <a:xfrm>
            <a:off x="152400" y="380475"/>
            <a:ext cx="6637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100% Market share of world ammonia production at 240k units</a:t>
            </a:r>
            <a:endParaRPr sz="1800"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152400" y="380475"/>
            <a:ext cx="6637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Profitable on first year at 70 modules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of Mass Production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17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250" y="2319825"/>
            <a:ext cx="3148275" cy="2456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5890850" y="1698350"/>
            <a:ext cx="232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dk1"/>
                </a:highlight>
              </a:rPr>
              <a:t>Summary Table</a:t>
            </a:r>
            <a:endParaRPr sz="2400">
              <a:highlight>
                <a:schemeClr val="dk1"/>
              </a:highlight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5890838" y="93725"/>
            <a:ext cx="2951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</a:rPr>
              <a:t>Cash Flow Table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50,000 modules (2,000 plants)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Produced: 36 million mtpy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Demand: 170 </a:t>
            </a:r>
            <a:r>
              <a:rPr lang="en" sz="1200">
                <a:solidFill>
                  <a:schemeClr val="dk1"/>
                </a:solidFill>
              </a:rPr>
              <a:t>million mtpy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Market grows by 7% per year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21% current global market share 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203275" y="412850"/>
            <a:ext cx="27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Columns with units of dollars in billions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71" y="818875"/>
            <a:ext cx="5208505" cy="419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40"/>
            <a:ext cx="9144000" cy="503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/ Recommendations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techno </a:t>
            </a:r>
            <a:r>
              <a:rPr lang="en"/>
              <a:t>economic</a:t>
            </a:r>
            <a:r>
              <a:rPr lang="en"/>
              <a:t> analysis shows that this process can be profitable in first year at 70 modules, each producing 2 metric tonnes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on investment scales significantly with number of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generation individual modules are not outright profitable when looking at discounted cash 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ammonia consumers transporting over large distances, may produce ammonia cheaper on-site than buying and transporting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Producing ammonia on-site insulates company from supply/demand changes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Pilot scale - </a:t>
            </a:r>
            <a:r>
              <a:rPr lang="en"/>
              <a:t>Collect experimental data on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Optimize operating pressures vs. capital/utility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Optimize conversion for target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Optimize revenue (product flow rate) vs. capital cost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and optimize urea module add-on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Integrate utility usage (even design) of heat exchangers, pumps, compressors for gas and liquid mixtures in simulator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</a:t>
            </a:r>
            <a:r>
              <a:rPr lang="en"/>
              <a:t>eat integration can significantly improve financial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8290987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475" y="737875"/>
            <a:ext cx="3320100" cy="35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25" y="152400"/>
            <a:ext cx="809335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12" y="24600"/>
            <a:ext cx="8523781" cy="5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13" y="76200"/>
            <a:ext cx="8290987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49" y="0"/>
            <a:ext cx="72008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50" y="150200"/>
            <a:ext cx="4696725" cy="3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25" y="890262"/>
            <a:ext cx="8025149" cy="33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1903" y="163049"/>
            <a:ext cx="5260209" cy="48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25" y="111475"/>
            <a:ext cx="66109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" y="247100"/>
            <a:ext cx="2918775" cy="27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50" y="195250"/>
            <a:ext cx="36766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625" y="115837"/>
            <a:ext cx="4120891" cy="30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6">
            <a:alphaModFix/>
          </a:blip>
          <a:srcRect b="0" l="-1050" r="1049" t="0"/>
          <a:stretch/>
        </p:blipFill>
        <p:spPr>
          <a:xfrm>
            <a:off x="93650" y="3190000"/>
            <a:ext cx="5832750" cy="18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50" y="115825"/>
            <a:ext cx="661097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3150" y="115825"/>
            <a:ext cx="3519700" cy="20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027" y="0"/>
            <a:ext cx="37341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025" y="-12"/>
            <a:ext cx="3734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" y="152400"/>
            <a:ext cx="661097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279" y="973713"/>
            <a:ext cx="2154347" cy="319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002" y="1026225"/>
            <a:ext cx="2876450" cy="37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2880" y="29125"/>
            <a:ext cx="23231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2874" y="146113"/>
            <a:ext cx="2396050" cy="49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1794" y="29125"/>
            <a:ext cx="235821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5594" y="0"/>
            <a:ext cx="24177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6745" y="29125"/>
            <a:ext cx="222830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98816" y="187800"/>
            <a:ext cx="25451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4799" l="0" r="0" t="-4800"/>
          <a:stretch/>
        </p:blipFill>
        <p:spPr>
          <a:xfrm>
            <a:off x="116600" y="707250"/>
            <a:ext cx="8910776" cy="34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71" y="870525"/>
            <a:ext cx="8899441" cy="3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75" y="870525"/>
            <a:ext cx="8899441" cy="3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600" y="1002825"/>
            <a:ext cx="8899441" cy="3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75" y="959575"/>
            <a:ext cx="8910787" cy="34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008575"/>
            <a:ext cx="8888003" cy="34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870525"/>
            <a:ext cx="8888003" cy="34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